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3"/>
  </p:sldMasterIdLst>
  <p:notesMasterIdLst>
    <p:notesMasterId r:id="rId25"/>
  </p:notesMasterIdLst>
  <p:handoutMasterIdLst>
    <p:handoutMasterId r:id="rId26"/>
  </p:handoutMasterIdLst>
  <p:sldIdLst>
    <p:sldId id="283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8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2" autoAdjust="0"/>
    <p:restoredTop sz="93944" autoAdjust="0"/>
  </p:normalViewPr>
  <p:slideViewPr>
    <p:cSldViewPr snapToGrid="0" showGuides="1">
      <p:cViewPr varScale="1">
        <p:scale>
          <a:sx n="101" d="100"/>
          <a:sy n="101" d="100"/>
        </p:scale>
        <p:origin x="-1560" y="-12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-3222" y="-102"/>
      </p:cViewPr>
      <p:guideLst>
        <p:guide orient="horz" pos="2928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Arial" pitchFamily="34" charset="0"/>
              </a:rPr>
              <a:t>Raytheon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9E104DB-5A84-4417-9505-9949D8449EC3}" type="datetimeFigureOut">
              <a:rPr lang="en-US" smtClean="0">
                <a:latin typeface="Arial" pitchFamily="34" charset="0"/>
              </a:rPr>
              <a:pPr/>
              <a:t>6/27/19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82DAC55-62D0-4EAE-A230-0CCA3BD4BC39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333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r>
              <a:rPr lang="en-US" dirty="0" smtClean="0"/>
              <a:t>Raytheon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FC1312E8-DAE4-4DB4-9959-6EFE043C5908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46" tIns="46223" rIns="92446" bIns="46223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0D02AC4-1C81-4AB4-8D73-92191CCF54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663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6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3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95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50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7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98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2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04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238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30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65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7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2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5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87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38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95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3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1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5600" y="4495800"/>
            <a:ext cx="5867400" cy="762000"/>
          </a:xfrm>
        </p:spPr>
        <p:txBody>
          <a:bodyPr>
            <a:noAutofit/>
          </a:bodyPr>
          <a:lstStyle>
            <a:lvl1pPr algn="ctr">
              <a:defRPr sz="4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Your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9000" y="5257800"/>
            <a:ext cx="4827608" cy="381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52617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3724D0-DD0F-42EF-84DE-838DB5D26951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526176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8900" y="4949825"/>
            <a:ext cx="6400800" cy="688975"/>
          </a:xfrm>
        </p:spPr>
        <p:txBody>
          <a:bodyPr anchor="t"/>
          <a:lstStyle>
            <a:lvl1pPr algn="ctr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8900" y="4495800"/>
            <a:ext cx="6400800" cy="444500"/>
          </a:xfrm>
        </p:spPr>
        <p:txBody>
          <a:bodyPr anchor="b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130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91355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21217"/>
            <a:ext cx="4040188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91355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21217"/>
            <a:ext cx="4041775" cy="379858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20389F-DE1D-44C7-B37E-89BCC2F680BE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ftr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E42FB2E-ABA8-41CA-9C7C-28F5EB525474}" type="datetime1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11" y="137118"/>
            <a:ext cx="1389891" cy="26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itchFamily="34" charset="0"/>
          <a:ea typeface="Microsoft Himalaya" pitchFamily="2" charset="0"/>
          <a:cs typeface="Microsoft New Tai Lu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Microsoft New Tai Lue" pitchFamily="34" charset="0"/>
          <a:ea typeface="+mn-ea"/>
          <a:cs typeface="Microsoft New Tai Lue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opher.k.doege@raytheon.com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hidra-sre.org/" TargetMode="External"/><Relationship Id="rId4" Type="http://schemas.openxmlformats.org/officeDocument/2006/relationships/hyperlink" Target="https://github.com/NationalSecurityAgency/ghidra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0747" y="2785622"/>
            <a:ext cx="5867400" cy="762000"/>
          </a:xfrm>
        </p:spPr>
        <p:txBody>
          <a:bodyPr/>
          <a:lstStyle/>
          <a:p>
            <a:r>
              <a:rPr lang="en-US" sz="3600" dirty="0"/>
              <a:t>Introduction to Reverse Engineering with </a:t>
            </a:r>
            <a:r>
              <a:rPr lang="en-US" sz="3600" dirty="0" err="1"/>
              <a:t>Ghidra</a:t>
            </a:r>
            <a:r>
              <a:rPr lang="en-US" sz="3600" dirty="0"/>
              <a:t>:  Taming the Dragon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0987" y="4503310"/>
            <a:ext cx="4827608" cy="381000"/>
          </a:xfrm>
        </p:spPr>
        <p:txBody>
          <a:bodyPr/>
          <a:lstStyle/>
          <a:p>
            <a:r>
              <a:rPr lang="en-US" dirty="0" smtClean="0"/>
              <a:t>Christopher Doege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39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IDA </a:t>
            </a:r>
            <a:r>
              <a:rPr lang="en-US" dirty="0" smtClean="0"/>
              <a:t>Database Conversion Tools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Screen Shot 2019-05-22 at 12.18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184513"/>
            <a:ext cx="7198710" cy="497292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878773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Ghidra</a:t>
            </a:r>
          </a:p>
        </p:txBody>
      </p:sp>
      <p:pic>
        <p:nvPicPr>
          <p:cNvPr id="8" name="Content Placeholder 3" descr="Screen Shot 2019-05-17 at 12.25.42 A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9" b="7399"/>
          <a:stretch>
            <a:fillRect/>
          </a:stretch>
        </p:blipFill>
        <p:spPr>
          <a:xfrm>
            <a:off x="414028" y="1263429"/>
            <a:ext cx="7610620" cy="4866008"/>
          </a:xfrm>
          <a:ln w="38100">
            <a:solidFill>
              <a:srgbClr val="C00000"/>
            </a:solidFill>
          </a:ln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72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Binaries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6539" y="968255"/>
            <a:ext cx="8660719" cy="1257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File -&gt; Import </a:t>
            </a:r>
            <a:r>
              <a:rPr lang="en-US" dirty="0"/>
              <a:t>File</a:t>
            </a:r>
          </a:p>
          <a:p>
            <a:pPr marL="742950" lvl="2" indent="-342900"/>
            <a:r>
              <a:rPr lang="en-US" dirty="0"/>
              <a:t>Keyboard shortcut (i)</a:t>
            </a:r>
          </a:p>
          <a:p>
            <a:r>
              <a:rPr lang="en-US" dirty="0"/>
              <a:t>Can also add .so </a:t>
            </a:r>
            <a:r>
              <a:rPr lang="en-US" dirty="0" smtClean="0"/>
              <a:t>to map references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Screen Shot 2019-05-19 at 10.5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95" y="1674855"/>
            <a:ext cx="2588693" cy="444605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Picture 7" descr="Screen Shot 2019-05-17 at 12.27.01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9" y="2436919"/>
            <a:ext cx="4882712" cy="366813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4131465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Analysis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Screen Shot 2019-05-21 at 11.17.4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69" y="1158805"/>
            <a:ext cx="4508939" cy="128235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Picture 8" descr="Screen Shot 2019-05-21 at 11.18.04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66" y="2863536"/>
            <a:ext cx="6702248" cy="335528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62992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View</a:t>
            </a:r>
            <a:endParaRPr lang="en-US" dirty="0"/>
          </a:p>
        </p:txBody>
      </p:sp>
      <p:pic>
        <p:nvPicPr>
          <p:cNvPr id="8" name="Content Placeholder 3" descr="Screen Shot 2019-05-17 at 12.44.05 A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849"/>
          <a:stretch>
            <a:fillRect/>
          </a:stretch>
        </p:blipFill>
        <p:spPr>
          <a:xfrm>
            <a:off x="363538" y="1088428"/>
            <a:ext cx="8039483" cy="5140209"/>
          </a:xfrm>
          <a:ln w="38100">
            <a:solidFill>
              <a:srgbClr val="C00000"/>
            </a:solidFill>
          </a:ln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973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Collaboration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Git-like </a:t>
            </a:r>
            <a:r>
              <a:rPr lang="en-US" dirty="0"/>
              <a:t>collaboration</a:t>
            </a:r>
          </a:p>
          <a:p>
            <a:pPr lvl="1"/>
            <a:r>
              <a:rPr lang="en-US" dirty="0"/>
              <a:t>Commit changes to the database back to the server</a:t>
            </a:r>
          </a:p>
          <a:p>
            <a:pPr lvl="1"/>
            <a:r>
              <a:rPr lang="en-US" dirty="0"/>
              <a:t>Review changes made by others</a:t>
            </a:r>
          </a:p>
          <a:p>
            <a:pPr lvl="1"/>
            <a:r>
              <a:rPr lang="en-US" dirty="0"/>
              <a:t>Version history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Useful for CTFs</a:t>
            </a:r>
          </a:p>
          <a:p>
            <a:pPr lvl="1"/>
            <a:r>
              <a:rPr lang="en-US" dirty="0"/>
              <a:t>Mentoring for RE</a:t>
            </a:r>
          </a:p>
          <a:p>
            <a:pPr lvl="1"/>
            <a:r>
              <a:rPr lang="en-US" dirty="0"/>
              <a:t>Group malware reversing efforts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861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Features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6538" y="1039813"/>
            <a:ext cx="8667750" cy="18116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Themes and configurations</a:t>
            </a:r>
          </a:p>
          <a:p>
            <a:r>
              <a:rPr lang="en-US" dirty="0"/>
              <a:t>Handling XREFs / </a:t>
            </a:r>
            <a:r>
              <a:rPr lang="en-US" dirty="0" smtClean="0"/>
              <a:t>function call trees </a:t>
            </a:r>
            <a:endParaRPr lang="en-US" dirty="0"/>
          </a:p>
          <a:p>
            <a:r>
              <a:rPr lang="en-US" dirty="0"/>
              <a:t>Navigating the s</a:t>
            </a:r>
            <a:r>
              <a:rPr lang="en-US" dirty="0" smtClean="0"/>
              <a:t>ymbol tree</a:t>
            </a:r>
            <a:endParaRPr lang="en-US" dirty="0"/>
          </a:p>
          <a:p>
            <a:r>
              <a:rPr lang="en-US" dirty="0"/>
              <a:t>Mod + e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Screen Shot 2019-05-17 at 12.30.54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84" y="2315017"/>
            <a:ext cx="4452604" cy="3315887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8" name="Picture 7" descr="Screen Shot 2019-05-17 at 12.42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3" y="3294782"/>
            <a:ext cx="4026264" cy="10712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Picture 8" descr="Screen Shot 2019-05-17 at 12.42.0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3" y="4524809"/>
            <a:ext cx="1975168" cy="215472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38032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Plugins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https://github.com/0ffffffffh/dragondance</a:t>
            </a:r>
          </a:p>
          <a:p>
            <a:pPr lvl="1"/>
            <a:r>
              <a:rPr lang="en-US"/>
              <a:t>Like </a:t>
            </a:r>
            <a:r>
              <a:rPr lang="en-US" smtClean="0"/>
              <a:t>Lighthouse </a:t>
            </a:r>
            <a:r>
              <a:rPr lang="en-US" dirty="0"/>
              <a:t>for </a:t>
            </a:r>
            <a:r>
              <a:rPr lang="en-US" dirty="0" smtClean="0"/>
              <a:t>Ghidra</a:t>
            </a:r>
            <a:endParaRPr lang="en-US" dirty="0"/>
          </a:p>
          <a:p>
            <a:pPr lvl="2"/>
            <a:r>
              <a:rPr lang="en-US" dirty="0"/>
              <a:t>Used to visualize and manipulate binary code </a:t>
            </a:r>
            <a:r>
              <a:rPr lang="en-US" dirty="0" smtClean="0"/>
              <a:t>coverage</a:t>
            </a:r>
            <a:br>
              <a:rPr lang="en-US" dirty="0" smtClean="0"/>
            </a:br>
            <a:endParaRPr lang="en-US" dirty="0"/>
          </a:p>
          <a:p>
            <a:r>
              <a:rPr lang="en-US" u="sng" dirty="0"/>
              <a:t>https://gist.github.com/adulau/a3a0eefb7828d52747a9d247a82eeeef</a:t>
            </a:r>
          </a:p>
          <a:p>
            <a:pPr lvl="1"/>
            <a:r>
              <a:rPr lang="en-US" dirty="0"/>
              <a:t>“Ghidra Community”</a:t>
            </a:r>
          </a:p>
          <a:p>
            <a:pPr lvl="2"/>
            <a:r>
              <a:rPr lang="en-US" dirty="0"/>
              <a:t>List of </a:t>
            </a:r>
            <a:r>
              <a:rPr lang="en-US" dirty="0" smtClean="0"/>
              <a:t>plugins/CPU </a:t>
            </a:r>
            <a:r>
              <a:rPr lang="en-US" dirty="0"/>
              <a:t>extensions for </a:t>
            </a:r>
            <a:r>
              <a:rPr lang="en-US" dirty="0" smtClean="0"/>
              <a:t>Ghidra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 </a:t>
            </a:r>
            <a:r>
              <a:rPr lang="en-US" u="sng" dirty="0"/>
              <a:t>https://github.com/daenerys-sre/source</a:t>
            </a:r>
          </a:p>
          <a:p>
            <a:pPr lvl="1"/>
            <a:r>
              <a:rPr lang="en-US" dirty="0"/>
              <a:t>Allows execution </a:t>
            </a:r>
            <a:r>
              <a:rPr lang="en-US" dirty="0" smtClean="0"/>
              <a:t>of IDA </a:t>
            </a:r>
            <a:r>
              <a:rPr lang="en-US" dirty="0"/>
              <a:t>scripts in </a:t>
            </a:r>
            <a:r>
              <a:rPr lang="en-US" dirty="0" smtClean="0"/>
              <a:t>Ghidra </a:t>
            </a:r>
            <a:r>
              <a:rPr lang="en-US" dirty="0"/>
              <a:t>and </a:t>
            </a:r>
            <a:r>
              <a:rPr lang="en-US" dirty="0" smtClean="0"/>
              <a:t>Ghidra </a:t>
            </a:r>
            <a:r>
              <a:rPr lang="en-US" dirty="0"/>
              <a:t>scripts in </a:t>
            </a:r>
            <a:r>
              <a:rPr lang="en-US" dirty="0" smtClean="0"/>
              <a:t>IDA</a:t>
            </a:r>
            <a:endParaRPr lang="en-US" dirty="0"/>
          </a:p>
          <a:p>
            <a:pPr lvl="3"/>
            <a:endParaRPr lang="en-US" dirty="0" smtClean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896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Ghidra Demos</a:t>
            </a:r>
            <a:endParaRPr lang="en-US" dirty="0"/>
          </a:p>
        </p:txBody>
      </p:sp>
      <p:pic>
        <p:nvPicPr>
          <p:cNvPr id="8" name="Content Placeholder 3" descr="Screen Shot 2019-05-22 at 12.19.4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b="7611"/>
          <a:stretch>
            <a:fillRect/>
          </a:stretch>
        </p:blipFill>
        <p:spPr>
          <a:xfrm>
            <a:off x="448965" y="1082883"/>
            <a:ext cx="8229600" cy="5261765"/>
          </a:xfrm>
          <a:ln w="38100">
            <a:solidFill>
              <a:srgbClr val="C00000"/>
            </a:solidFill>
          </a:ln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833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/ Questions?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39496"/>
          <a:stretch/>
        </p:blipFill>
        <p:spPr>
          <a:xfrm>
            <a:off x="2197100" y="1652122"/>
            <a:ext cx="4737100" cy="400338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06338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Cyber </a:t>
            </a:r>
            <a:r>
              <a:rPr lang="en-US" dirty="0"/>
              <a:t>Software Engineer at </a:t>
            </a:r>
            <a:r>
              <a:rPr lang="en-US" dirty="0" smtClean="0"/>
              <a:t>Raytheon</a:t>
            </a:r>
            <a:endParaRPr lang="en-US" dirty="0" smtClean="0"/>
          </a:p>
          <a:p>
            <a:r>
              <a:rPr lang="en-US" dirty="0"/>
              <a:t>Enjoy </a:t>
            </a:r>
            <a:r>
              <a:rPr lang="en-US" dirty="0" smtClean="0"/>
              <a:t>crypto </a:t>
            </a:r>
            <a:r>
              <a:rPr lang="en-US" dirty="0"/>
              <a:t>and </a:t>
            </a:r>
            <a:r>
              <a:rPr lang="en-US" dirty="0" smtClean="0"/>
              <a:t>reversing</a:t>
            </a:r>
          </a:p>
          <a:p>
            <a:r>
              <a:rPr lang="en-US" dirty="0"/>
              <a:t>CTF </a:t>
            </a:r>
            <a:r>
              <a:rPr lang="en-US" dirty="0" smtClean="0"/>
              <a:t>player</a:t>
            </a:r>
          </a:p>
          <a:p>
            <a:pPr lvl="1"/>
            <a:r>
              <a:rPr lang="en-US" dirty="0" smtClean="0"/>
              <a:t>NASA Rejects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151" y="3466753"/>
            <a:ext cx="5092578" cy="275274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999732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Memes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07" y="1485301"/>
            <a:ext cx="4293248" cy="2963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5" y="1485301"/>
            <a:ext cx="4402608" cy="2963607"/>
          </a:xfrm>
          <a:prstGeom prst="rect">
            <a:avLst/>
          </a:prstGeom>
        </p:spPr>
      </p:pic>
      <p:pic>
        <p:nvPicPr>
          <p:cNvPr id="10" name="Picture 9" descr="Screen Shot 2019-04-25 at 10.55.50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60" y="4643079"/>
            <a:ext cx="4436493" cy="209254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044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6539" y="1638300"/>
            <a:ext cx="8660719" cy="1054100"/>
          </a:xfrm>
        </p:spPr>
        <p:txBody>
          <a:bodyPr/>
          <a:lstStyle/>
          <a:p>
            <a:r>
              <a:rPr lang="en-US" u="sng" dirty="0" smtClean="0">
                <a:hlinkClick r:id="rId3"/>
              </a:rPr>
              <a:t>christopher.k.doege@raytheon.com</a:t>
            </a:r>
            <a:r>
              <a:rPr lang="en-US" u="sng" dirty="0" smtClean="0"/>
              <a:t> </a:t>
            </a:r>
            <a:endParaRPr lang="en-US" u="sng" dirty="0"/>
          </a:p>
          <a:p>
            <a:r>
              <a:rPr lang="en-US" dirty="0"/>
              <a:t>@</a:t>
            </a:r>
            <a:r>
              <a:rPr lang="en-US" dirty="0" smtClean="0"/>
              <a:t>Chris_Doege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16" y="2451966"/>
            <a:ext cx="3863534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253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Reverse </a:t>
            </a:r>
            <a:r>
              <a:rPr lang="en-US" dirty="0" smtClean="0"/>
              <a:t>Engineering?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6538" y="1039813"/>
            <a:ext cx="8667750" cy="17270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Many forms (focusing </a:t>
            </a:r>
            <a:r>
              <a:rPr lang="en-US" dirty="0"/>
              <a:t>on </a:t>
            </a:r>
            <a:r>
              <a:rPr lang="en-US" i="1" dirty="0" smtClean="0"/>
              <a:t>binary reverse </a:t>
            </a:r>
            <a:r>
              <a:rPr lang="en-US" i="1" dirty="0"/>
              <a:t>e</a:t>
            </a:r>
            <a:r>
              <a:rPr lang="en-US" i="1" dirty="0" smtClean="0"/>
              <a:t>ngineering</a:t>
            </a:r>
            <a:r>
              <a:rPr lang="en-US" dirty="0"/>
              <a:t>)</a:t>
            </a:r>
          </a:p>
          <a:p>
            <a:r>
              <a:rPr lang="en-US" dirty="0"/>
              <a:t>Compiled code -&gt; ASM</a:t>
            </a:r>
          </a:p>
          <a:p>
            <a:r>
              <a:rPr lang="en-US" dirty="0"/>
              <a:t>Useful for figuring out how binaries work</a:t>
            </a:r>
          </a:p>
          <a:p>
            <a:pPr lvl="1"/>
            <a:r>
              <a:rPr lang="en-US" dirty="0"/>
              <a:t>Malware, CTFs, VR, </a:t>
            </a:r>
            <a:r>
              <a:rPr lang="en-US" dirty="0" smtClean="0"/>
              <a:t>etc.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 descr="Screen Shot 2019-05-19 at 10.40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56" y="2919202"/>
            <a:ext cx="6258910" cy="343714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003817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41" y="445835"/>
            <a:ext cx="7872986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</a:t>
            </a:r>
            <a:r>
              <a:rPr lang="en-US" dirty="0"/>
              <a:t>to </a:t>
            </a:r>
            <a:r>
              <a:rPr lang="en-US" dirty="0" smtClean="0"/>
              <a:t>Reversing Topics (</a:t>
            </a:r>
            <a:r>
              <a:rPr lang="en-US" dirty="0"/>
              <a:t>Static Analysis)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93687" y="1071309"/>
            <a:ext cx="3489556" cy="26303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30188" indent="-230188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61963" indent="-231775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684213" indent="-22225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914400" indent="-230188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144588" indent="-230188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Reverse Engineering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Static (focus of this talk)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Dynamic</a:t>
            </a:r>
          </a:p>
          <a:p>
            <a:r>
              <a:rPr lang="en-US" dirty="0">
                <a:solidFill>
                  <a:schemeClr val="bg1"/>
                </a:solidFill>
              </a:rPr>
              <a:t>Disassembling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Byte-code -&gt; assembly</a:t>
            </a:r>
          </a:p>
          <a:p>
            <a:r>
              <a:rPr lang="en-US" dirty="0">
                <a:solidFill>
                  <a:schemeClr val="bg1"/>
                </a:solidFill>
              </a:rPr>
              <a:t>Decompilation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ASM -&gt; IL -&gt; “C-like syntax”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Screen Shot 2019-05-19 at 10.38.5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27" y="4204173"/>
            <a:ext cx="3650674" cy="218183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327" y="1072278"/>
            <a:ext cx="3650675" cy="296060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50000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Ghidra?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6539" y="968265"/>
            <a:ext cx="8660719" cy="2273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“Gee-druh” </a:t>
            </a:r>
          </a:p>
          <a:p>
            <a:r>
              <a:rPr lang="en-US" dirty="0" smtClean="0"/>
              <a:t>Software reverse engineering tool </a:t>
            </a:r>
            <a:r>
              <a:rPr lang="en-US" dirty="0"/>
              <a:t>with version management / decompilers</a:t>
            </a:r>
          </a:p>
          <a:p>
            <a:r>
              <a:rPr lang="en-US" dirty="0" smtClean="0"/>
              <a:t>Repo </a:t>
            </a:r>
            <a:r>
              <a:rPr lang="en-US" dirty="0"/>
              <a:t>on github with active contributions / maintainers</a:t>
            </a:r>
          </a:p>
          <a:p>
            <a:r>
              <a:rPr lang="en-US" dirty="0" smtClean="0"/>
              <a:t>Multi-platform </a:t>
            </a:r>
            <a:r>
              <a:rPr lang="en-US" dirty="0"/>
              <a:t>(Linux, OSX, Windows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46" y="3831020"/>
            <a:ext cx="8291654" cy="221467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884056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Architectures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Screen Shot 2019-05-22 at 12.01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3" y="1521373"/>
            <a:ext cx="8330267" cy="4246803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171863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Ghidra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6539" y="952501"/>
            <a:ext cx="8660719" cy="13017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://ghidra-sre.org</a:t>
            </a:r>
            <a:endParaRPr lang="en-US" dirty="0"/>
          </a:p>
          <a:p>
            <a:pPr lvl="0"/>
            <a:r>
              <a:rPr lang="en-US" dirty="0">
                <a:hlinkClick r:id="rId4"/>
              </a:rPr>
              <a:t>https://github.com/NationalSecurityAgency/ghidra</a:t>
            </a:r>
            <a:endParaRPr lang="en-US" dirty="0"/>
          </a:p>
          <a:p>
            <a:pPr lvl="1"/>
            <a:r>
              <a:rPr lang="en-US" dirty="0"/>
              <a:t>Can build from </a:t>
            </a: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Screen Shot 2019-05-22 at 12.43.5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2" y="3269820"/>
            <a:ext cx="8686800" cy="163475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5206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Inside the Box?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Screen Shot 2019-05-17 at 12.44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8" y="1113628"/>
            <a:ext cx="3738674" cy="240775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Picture 8" descr="Screen Shot 2019-05-17 at 12.45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02" y="1906308"/>
            <a:ext cx="3653981" cy="283123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C00000"/>
            </a:solidFill>
          </a:ln>
        </p:spPr>
      </p:pic>
      <p:pic>
        <p:nvPicPr>
          <p:cNvPr id="10" name="Picture 9" descr="Screen Shot 2019-05-17 at 12.46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59" y="4032691"/>
            <a:ext cx="3109514" cy="234725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264389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Ghidra Trainings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Screen Shot 2019-05-22 at 12.11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8" y="1175509"/>
            <a:ext cx="7299413" cy="5047969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245732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
</file>

<file path=customXml/item2.xml>
</file>

<file path=customXml/itemProps1.xml><?xml version="1.0" encoding="utf-8"?>
<ds:datastoreItem xmlns:ds="http://schemas.openxmlformats.org/officeDocument/2006/customXml" ds:itemID="{26DC208F-86A8-45C5-91C1-5FFA6421EAD6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518F233D-F63C-4099-BC45-E8A3E356A282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91</TotalTime>
  <Words>331</Words>
  <Application>Microsoft Macintosh PowerPoint</Application>
  <PresentationFormat>On-screen Show (4:3)</PresentationFormat>
  <Paragraphs>110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Default Theme</vt:lpstr>
      <vt:lpstr>Introduction to Reverse Engineering with Ghidra:  Taming the Dragon</vt:lpstr>
      <vt:lpstr>About Me…</vt:lpstr>
      <vt:lpstr>What is Reverse Engineering?</vt:lpstr>
      <vt:lpstr>Introduction to Reversing Topics (Static Analysis)</vt:lpstr>
      <vt:lpstr> What is Ghidra?</vt:lpstr>
      <vt:lpstr>Supported Architectures</vt:lpstr>
      <vt:lpstr>Downloading Ghidra</vt:lpstr>
      <vt:lpstr>What’s Inside the Box?</vt:lpstr>
      <vt:lpstr>Ghidra Trainings</vt:lpstr>
      <vt:lpstr>IDA Database Conversion Tools</vt:lpstr>
      <vt:lpstr>Getting Started with Ghidra</vt:lpstr>
      <vt:lpstr>Adding Binaries</vt:lpstr>
      <vt:lpstr>Automated Analysis</vt:lpstr>
      <vt:lpstr>Graph View</vt:lpstr>
      <vt:lpstr>Server Collaboration</vt:lpstr>
      <vt:lpstr>Useful Features</vt:lpstr>
      <vt:lpstr>Useful Plugins</vt:lpstr>
      <vt:lpstr>Ghidra Demos</vt:lpstr>
      <vt:lpstr>Conclusion / Questions?</vt:lpstr>
      <vt:lpstr>Memes</vt:lpstr>
      <vt:lpstr>Thank You!</vt:lpstr>
    </vt:vector>
  </TitlesOfParts>
  <Company>Raytheon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[rtnipcontrolcode:rtnipcontrolcodenone||rtnexportcontrolcountry:usa|rtnexportcontrolcode:rtnexportcontrolcodenone||]</dc:subject>
  <dc:creator>Mark Goldenberg</dc:creator>
  <cp:keywords>Raytheon</cp:keywords>
  <dc:description>Template: Mark Johnson, Silver Fox Productions
Formatting:
Event Date:
Event Location:
Audience Type: Internal</dc:description>
  <cp:lastModifiedBy>Christopher Doege</cp:lastModifiedBy>
  <cp:revision>23</cp:revision>
  <cp:lastPrinted>2017-11-07T16:16:12Z</cp:lastPrinted>
  <dcterms:created xsi:type="dcterms:W3CDTF">2019-05-29T15:15:58Z</dcterms:created>
  <dcterms:modified xsi:type="dcterms:W3CDTF">2019-06-27T21:12:36Z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d87661fe-77b6-4afd-88e8-73ff6084b561</vt:lpwstr>
  </property>
  <property fmtid="{D5CDD505-2E9C-101B-9397-08002B2CF9AE}" pid="3" name="bjDocumentLabelXML">
    <vt:lpwstr>&lt;?xml version="1.0" encoding="us-ascii"?&gt;&lt;sisl xmlns:xsi="http://www.w3.org/2001/XMLSchema-instance" xmlns:xsd="http://www.w3.org/2001/XMLSchema" sislVersion="0" policy="cde53ac1-bf5f-4aae-9cf1-07509e23a4b0" origin="defaultValue" xmlns="http://www.boldonj</vt:lpwstr>
  </property>
  <property fmtid="{D5CDD505-2E9C-101B-9397-08002B2CF9AE}" pid="4" name="bjDocumentLabelXML-0">
    <vt:lpwstr>ames.com/2008/01/sie/internal/label"&gt;&lt;element uid="bba94c65-ac3d-4f34-b2e1-8de11ef6f01c" value="" /&gt;&lt;/sisl&gt;</vt:lpwstr>
  </property>
  <property fmtid="{D5CDD505-2E9C-101B-9397-08002B2CF9AE}" pid="5" name="bjDocumentSecurityLabel">
    <vt:lpwstr>Origin Jurisdiction: US </vt:lpwstr>
  </property>
  <property fmtid="{D5CDD505-2E9C-101B-9397-08002B2CF9AE}" pid="6" name="rtnipcontrolcode">
    <vt:lpwstr>rtnipcontrolcodenone</vt:lpwstr>
  </property>
  <property fmtid="{D5CDD505-2E9C-101B-9397-08002B2CF9AE}" pid="7" name="rtnexportcontrolcountry">
    <vt:lpwstr>usa</vt:lpwstr>
  </property>
  <property fmtid="{D5CDD505-2E9C-101B-9397-08002B2CF9AE}" pid="8" name="rtnexportcontrolcode">
    <vt:lpwstr>rtnexportcontrolcodenone</vt:lpwstr>
  </property>
  <property fmtid="{D5CDD505-2E9C-101B-9397-08002B2CF9AE}" pid="9" name="bjSaver">
    <vt:lpwstr>2qGIqkIBgr+1k4VivHM+6yERhYeP0HHv</vt:lpwstr>
  </property>
  <property fmtid="{D5CDD505-2E9C-101B-9397-08002B2CF9AE}" pid="10" name="bjLabelHistoryID">
    <vt:lpwstr>{26DC208F-86A8-45C5-91C1-5FFA6421EAD6}</vt:lpwstr>
  </property>
</Properties>
</file>